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87" r:id="rId2"/>
    <p:sldId id="288" r:id="rId3"/>
    <p:sldId id="257" r:id="rId4"/>
    <p:sldId id="258" r:id="rId5"/>
    <p:sldId id="260" r:id="rId6"/>
    <p:sldId id="259" r:id="rId7"/>
    <p:sldId id="262" r:id="rId8"/>
    <p:sldId id="284" r:id="rId9"/>
    <p:sldId id="261" r:id="rId10"/>
    <p:sldId id="263" r:id="rId11"/>
    <p:sldId id="264" r:id="rId12"/>
    <p:sldId id="268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83" r:id="rId26"/>
    <p:sldId id="277" r:id="rId27"/>
    <p:sldId id="279" r:id="rId28"/>
    <p:sldId id="280" r:id="rId29"/>
    <p:sldId id="281" r:id="rId30"/>
    <p:sldId id="282" r:id="rId31"/>
    <p:sldId id="285" r:id="rId32"/>
    <p:sldId id="286" r:id="rId33"/>
  </p:sldIdLst>
  <p:sldSz cx="12192000" cy="6858000"/>
  <p:notesSz cx="6858000" cy="9144000"/>
  <p:embeddedFontLst>
    <p:embeddedFont>
      <p:font typeface="맑은 고딕" panose="020B0503020000020004" pitchFamily="34" charset="-127"/>
      <p:regular r:id="rId35"/>
      <p:bold r:id="rId36"/>
    </p:embeddedFont>
    <p:embeddedFont>
      <p:font typeface="Noto Sans CJK KR Light" panose="020B0300000000000000" pitchFamily="34" charset="-128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414" autoAdjust="0"/>
    <p:restoredTop sz="94660"/>
  </p:normalViewPr>
  <p:slideViewPr>
    <p:cSldViewPr snapToGrid="0">
      <p:cViewPr>
        <p:scale>
          <a:sx n="100" d="100"/>
          <a:sy n="100" d="100"/>
        </p:scale>
        <p:origin x="19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02D1C-8D89-41F7-AD91-DAB56DD062BE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ECAF0-C210-49C6-994F-A556BE6B6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3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F55FB-628B-415F-AED0-E83C499CD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3F3C2A-5C46-4EC2-805D-083BE265A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7D96FE-DD81-40C8-839F-1210E08B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968B-3D28-41E6-BAED-985909435DB4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60CAE-6A70-47AF-B258-32CB235F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9DDC2-FE7A-4A57-848C-48395ADB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54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AD076-29BB-40F1-955D-AE5C38ED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DFCCBA-1CC9-45CD-9E11-5AD08461B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227537-A393-4EC7-9ABB-E417FAD2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892CA-410A-4ACC-8546-86D7DBB7DABA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FAFA15-8571-4261-BDCB-B0FCE01A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93419F-BC78-4072-A856-41B27BA6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26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DB3F40-39C9-476F-A8C6-3114A6327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472F8A-3091-477A-A3BA-1C0E64C9F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37074-F389-49B6-827D-4593F9FC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C279-88B2-4EE6-923A-861027669C52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A80F0-950F-468F-B531-0D75F0312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6AA77-ED0A-46B7-8BDB-4DCA4D2C1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5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4FB-CF13-46B2-A31B-79033A50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1AFFF8-67EC-466D-A417-02FDA948F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B81EB-A6A1-4D67-90C6-AD373EC66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DFB2D-7DB6-41BD-B2E7-9AAFCBE053B2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B2327-C0E0-44ED-8E6B-FFF27604C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598D-0308-42FC-AA45-3975CC05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48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08AD4-C90E-4DDC-A9CE-00AB3F18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DEA456-B615-437A-B3F5-B2A6B9611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32649-3FA5-4080-AFBE-B47FD7FBF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277A-7145-4D67-9E86-ABDF7F52BE43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880B7-A0BE-43D8-8D76-9A51A33C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DF919D-3834-4FB6-A526-F9575813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4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FB601-284F-4890-9F31-B2CEA31D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9A7DC4-ED8C-49A6-B35E-32AEAEF07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4A2C27-6C89-4FBA-9F2E-F56FC6168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2D16E3-5D9C-43D7-A24B-D968B6A09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8551-5A4C-4F1D-9CC6-25D59A36CFE2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176AB7-D218-4A4A-8D5C-A7C1D8F9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0C7F6A-F144-4E62-95EC-AC9E7477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7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C96DB-1CB3-4920-92B2-A3C8A25E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6FCAC-5BBB-4F83-8573-3CDD9BE0E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E4E7BC-EBFA-4812-99DD-C0A015FF7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245391-B95F-4F25-B5F6-2519409AC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4C184A-98AE-4004-A537-85E4FB144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F39FC1-1D68-460C-9012-69C1E1C24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3DB6-EF41-4769-AABC-281C7DE95C96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603C2C-EB18-4697-A6F3-645C0406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19A6DF-E4E1-432B-BB0B-D02C62BB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1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63EC6-29FD-42D6-BA16-50A90ABB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E4C86-FF9F-4C27-9FE0-78E706C4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EAFB-AB93-4118-A60D-7BC8B4888ACA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CAC32D-92F8-48EF-90D6-DB669442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923CB4-F6B4-4A2A-B70B-394EB238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3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B25A13-8E38-491A-B229-6E60D47E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79BEF-897C-4F91-B781-5EF462CA03AE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8FA6B6-3302-43F1-8B1B-E6CD66F7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05C469-2271-4AF5-931E-8D507CD0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1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21408-6096-44B9-A079-D9298818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C64CF6-F52C-459F-BD4B-BCD7DDB64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C5E55D-DBFC-4797-AD3B-A3644F170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8E0157-0660-4DAE-8822-9CD573D0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C8760-EC00-415D-A39A-4096CEA977E4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5F8256-C86E-4A1B-886E-23543FA2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BDFBE1-95FB-411E-9B97-B23E8518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28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EB7F9-939A-4DD5-9C6F-5F4013BD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0D7C06-D49E-4C13-A9DA-E014912CB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A8D652-7126-40CB-B880-10D9F49B2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F1E92-8930-4CC2-ADAE-F1E272CD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849C-7AB2-432B-ABBD-7638A4D25804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83FF0-3509-403D-BDC6-44E50AD1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63B3F7-1F8E-4804-9FCC-1824825C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97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B9EC90-36A3-433E-B8CD-DC9A7D3E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3FF96-1C71-4872-8581-7853542B8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80FC8-F415-4B99-9894-A6137F011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82689-5EB7-4D7D-B1EA-DC119EADFDFF}" type="datetime1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8D718-7602-4504-9C71-54DCA436E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16DBE-4E49-4D1D-A052-C200AA97F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394D8-95B9-444E-9009-3BF4BB98D9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5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cktail Free Icon">
            <a:extLst>
              <a:ext uri="{FF2B5EF4-FFF2-40B4-BE49-F238E27FC236}">
                <a16:creationId xmlns:a16="http://schemas.microsoft.com/office/drawing/2014/main" id="{4E363DC8-88CA-44C9-9351-1673CC40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1925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5E1571-DD5A-4DA8-B313-44BE0EC63E51}"/>
              </a:ext>
            </a:extLst>
          </p:cNvPr>
          <p:cNvGrpSpPr/>
          <p:nvPr/>
        </p:nvGrpSpPr>
        <p:grpSpPr>
          <a:xfrm>
            <a:off x="7973769" y="5420608"/>
            <a:ext cx="3942006" cy="1077327"/>
            <a:chOff x="8078544" y="5182483"/>
            <a:chExt cx="3942006" cy="10773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137BD9-3220-4C36-86CB-D9EAA62EB5A1}"/>
                </a:ext>
              </a:extLst>
            </p:cNvPr>
            <p:cNvSpPr txBox="1"/>
            <p:nvPr/>
          </p:nvSpPr>
          <p:spPr>
            <a:xfrm>
              <a:off x="8578315" y="5705812"/>
              <a:ext cx="29819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강건</a:t>
              </a:r>
              <a:r>
                <a:rPr lang="en-US" altLang="ko-KR" sz="12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, </a:t>
              </a:r>
              <a:r>
                <a:rPr lang="ko-KR" altLang="en-US" sz="1200" dirty="0" err="1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김준홍</a:t>
              </a:r>
              <a:r>
                <a:rPr lang="en-US" altLang="ko-KR" sz="12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, </a:t>
              </a:r>
              <a:r>
                <a:rPr lang="ko-KR" altLang="en-US" sz="12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박정서</a:t>
              </a:r>
              <a:r>
                <a:rPr lang="en-US" altLang="ko-KR" sz="12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, </a:t>
              </a:r>
              <a:r>
                <a:rPr lang="ko-KR" altLang="en-US" sz="1200" dirty="0" err="1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이다영</a:t>
              </a:r>
              <a:r>
                <a:rPr lang="en-US" altLang="ko-KR" sz="12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, </a:t>
              </a:r>
              <a:r>
                <a:rPr lang="ko-KR" altLang="en-US" sz="12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조여진</a:t>
              </a:r>
              <a:r>
                <a:rPr lang="en-US" altLang="ko-KR" sz="12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, </a:t>
              </a:r>
              <a:r>
                <a:rPr lang="ko-KR" altLang="en-US" sz="1200" dirty="0" err="1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홍의표</a:t>
              </a:r>
              <a:endParaRPr lang="ko-KR" altLang="en-US" sz="1200" dirty="0"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pic>
          <p:nvPicPr>
            <p:cNvPr id="16" name="그림 14">
              <a:extLst>
                <a:ext uri="{FF2B5EF4-FFF2-40B4-BE49-F238E27FC236}">
                  <a16:creationId xmlns:a16="http://schemas.microsoft.com/office/drawing/2014/main" id="{B1208E5F-C0A8-4D8F-A993-F7566913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544" y="5182483"/>
              <a:ext cx="1990725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F21385-88E9-4113-B6B3-918B05EF0CB2}"/>
                </a:ext>
              </a:extLst>
            </p:cNvPr>
            <p:cNvSpPr txBox="1"/>
            <p:nvPr/>
          </p:nvSpPr>
          <p:spPr>
            <a:xfrm>
              <a:off x="9982200" y="5254992"/>
              <a:ext cx="2038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강남 </a:t>
              </a:r>
              <a:r>
                <a:rPr lang="en-US" altLang="ko-KR" sz="18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351</a:t>
              </a:r>
              <a:r>
                <a:rPr lang="ko-KR" altLang="en-US" sz="18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반 </a:t>
              </a:r>
              <a:r>
                <a:rPr lang="en-US" altLang="ko-KR" sz="18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1</a:t>
              </a:r>
              <a:r>
                <a:rPr lang="ko-KR" altLang="en-US" sz="18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조 </a:t>
              </a:r>
              <a:endParaRPr lang="en-US" altLang="ko-KR" sz="1800" dirty="0"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63A107-0CB2-4F4F-A2A5-2BBCF34ECF68}"/>
                </a:ext>
              </a:extLst>
            </p:cNvPr>
            <p:cNvSpPr txBox="1"/>
            <p:nvPr/>
          </p:nvSpPr>
          <p:spPr>
            <a:xfrm>
              <a:off x="10609615" y="5982811"/>
              <a:ext cx="915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Noto Sans CJK KR Light" panose="020B0300000000000000" pitchFamily="34" charset="-128"/>
                  <a:ea typeface="Noto Sans CJK KR Light" panose="020B0300000000000000" pitchFamily="34" charset="-128"/>
                </a:rPr>
                <a:t>2021.09.30</a:t>
              </a:r>
              <a:endParaRPr lang="ko-KR" altLang="en-US" sz="1200" dirty="0">
                <a:latin typeface="Noto Sans CJK KR Light" panose="020B0300000000000000" pitchFamily="34" charset="-128"/>
                <a:ea typeface="Noto Sans CJK KR Light" panose="020B0300000000000000" pitchFamily="34" charset="-128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4561B9A-99A8-4767-BE11-A43EE522E482}"/>
              </a:ext>
            </a:extLst>
          </p:cNvPr>
          <p:cNvSpPr txBox="1"/>
          <p:nvPr/>
        </p:nvSpPr>
        <p:spPr>
          <a:xfrm>
            <a:off x="5013812" y="4210050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오늘 뭐 마시지</a:t>
            </a:r>
            <a:r>
              <a:rPr lang="en-US" altLang="ko-KR" sz="24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?</a:t>
            </a:r>
            <a:endParaRPr lang="ko-KR" altLang="en-US" sz="24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811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5727A7-86D2-4630-A67E-210DF9F6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38" y="1063619"/>
            <a:ext cx="8359250" cy="5000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제조에 관한 내용을 작성 가능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텍스트 편집기의 옵션 팝업 버튼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사진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파일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첨부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기능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임시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DB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에 사진을 미리 업로드 하여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사용자가 본문에 어떤 위치에 배치할 지 미리보기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해시 태그 설정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검색어로 사용 할 수 있는 해시태그 설정 가능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재료 이름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Preset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에서 선택과 직접 입력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모두 가능하다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등록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등록 시 등록 완료 메시지 출력 후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세부 페이지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(2-3)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으로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3-2.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제작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유저 칵테일 게시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D57D141-6589-4098-AAB5-86D19C216329}"/>
              </a:ext>
            </a:extLst>
          </p:cNvPr>
          <p:cNvSpPr/>
          <p:nvPr/>
        </p:nvSpPr>
        <p:spPr>
          <a:xfrm>
            <a:off x="1018418" y="2992274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1C84505-22BB-4F65-B220-9C54796878B6}"/>
              </a:ext>
            </a:extLst>
          </p:cNvPr>
          <p:cNvSpPr/>
          <p:nvPr/>
        </p:nvSpPr>
        <p:spPr>
          <a:xfrm>
            <a:off x="1068980" y="5808730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BD051AB-21BE-4968-8846-0FBB87B6365C}"/>
              </a:ext>
            </a:extLst>
          </p:cNvPr>
          <p:cNvSpPr/>
          <p:nvPr/>
        </p:nvSpPr>
        <p:spPr>
          <a:xfrm>
            <a:off x="1790333" y="5804208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77B5132-B18C-4546-A2E3-E6DCFB37D932}"/>
              </a:ext>
            </a:extLst>
          </p:cNvPr>
          <p:cNvSpPr/>
          <p:nvPr/>
        </p:nvSpPr>
        <p:spPr>
          <a:xfrm>
            <a:off x="2581192" y="5804208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4F33D5C-19AF-4A94-A223-115A1595F981}"/>
              </a:ext>
            </a:extLst>
          </p:cNvPr>
          <p:cNvSpPr/>
          <p:nvPr/>
        </p:nvSpPr>
        <p:spPr>
          <a:xfrm>
            <a:off x="7526572" y="5575608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3379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7DA90B-562A-4ABC-A7F7-EA3E5584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32" y="1088998"/>
            <a:ext cx="8099382" cy="51412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정렬방식 선택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추천순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최근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24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시간 최대추천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조회순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시긴순</a:t>
            </a:r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검색방식 선택 및 검색어 입력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제목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내용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제목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+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내용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게시글의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추천수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세부 내용 조회</a:t>
            </a:r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게시글의 카테고리를 나타내는 태그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카테고리를 클릭 시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해당 카테고리 게시글 검색 결과 조회 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스크롤을 내릴 시 자동으로 다음 글들을 로딩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최대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50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 까지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글 작성 메뉴로 진입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페이지 최상단으로 복귀 기능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4-1.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커뮤니티 게시판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7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639757-FCDE-48C4-B16D-3D6C57D13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"/>
          <a:stretch/>
        </p:blipFill>
        <p:spPr>
          <a:xfrm>
            <a:off x="716959" y="1076325"/>
            <a:ext cx="7893641" cy="51206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페이지당 게시글 수 이후 다음 페이지 넘기기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4-1.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커뮤니티 게시판 페이지 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계속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0E4B91-6544-4DAB-8AE0-026E6841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98" y="1315970"/>
            <a:ext cx="8359250" cy="46835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현재 검색 카테고리와 검색어를 표시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검색결과 글에서 검색어를 하이라이트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93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4-2.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커뮤니티 게시판 검색 결과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28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4164E9-8F58-4FD8-AE12-CBC9E173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78" y="1049270"/>
            <a:ext cx="8038422" cy="51625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해당 글의 추천 숫자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클릭 시 해당 글을 추천하는 기능도 겸함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다시 클릭 시 추천을 취소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본인이 추천할 시 색이 변함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 </a:t>
            </a: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글의 카테고리 라벨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공유 기능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(SNS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 등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페이스북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트위터 등으로 공유하는 기능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신고 버튼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불량게시글을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신고 시 자동으로 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불량의심게시글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DB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에 올라감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댓글 달기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최대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200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자의 댓글 작성 가능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작성한 댓글 등록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작성한 댓글을 등록하는 기능과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등록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+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추천을 동시에 하는 기능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본인이 작성한 글의 경우 수정버튼 표시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선택 시 게시글 작성 페이지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(4-4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페이지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형태로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내용이 작성된 채로 로딩됨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4-3.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커뮤니티 세부 게시글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0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97400F-6E4B-403D-A18C-23AF6433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84" y="1049272"/>
            <a:ext cx="6671278" cy="5180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댓글작성자의 아이콘과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ID</a:t>
            </a: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작성한 댓글을 표시한다  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답글 달기를 선택할 경우 해당 댓글 아래로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입력창이 이동한다 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(2-2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페이지 참조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불량 게시글일 경우 신고하기기능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가시성을 위한 구분선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대댓글의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경우 단계별 들여쓰기 및 선으로 표시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멘션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기능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유저의 아이디를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@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아이디 로 입력할 경우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볼드체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처리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4-3.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커뮤니티 세부 게시글 페이지 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계속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0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9CB03CF-8568-411A-A8BD-EF6AA5D8C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18" y="1049270"/>
            <a:ext cx="6523522" cy="5180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답글 달기 버튼 클릭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입력창이 해당 댓글 아래로 이동한다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4-3.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커뮤니티 세부 게시글 페이지 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계속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48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D91537-4F51-433D-8475-09A5CE96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33" y="1049272"/>
            <a:ext cx="8040380" cy="5180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글 작성 시 카테고리를 선택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제목은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100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자이내로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제한하여 작성한다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제목에 한해서 스타일 등 폰트는 변경 불가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문서편집기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간단한 서식을 편집 가능하며 외부 링크를 쉽게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삽입하게 해주는 태그제작기능을 포함한다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.</a:t>
            </a: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본문내용은 최대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천자까지 작성 가능 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그림파일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장에 한해서 첨부가 가능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해당 첨부된 그림파일은 썸네일로 사용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임시저장 기능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작성한 게시글의 미리보기 기능 및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나중에 다시작성하기 위한 임시저장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등록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등록 완료 메시지 출력 및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조회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(4-3)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페이지로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4-4.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커뮤니티 게시글 작성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826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3BBEAA8-FED5-44C7-9E18-1546DCD9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32" y="1049270"/>
            <a:ext cx="6657181" cy="5180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GPS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위치 기반 검색 기능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사용자 동의 후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GPS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정보 수신 및 자동 검색</a:t>
            </a:r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수동 검색 기능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주소를 직접 입력하여 인근 지역 칵테일바 검색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 결과 리스트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 결과 리스트 출력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Google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Map,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Naver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Map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API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사용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지도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API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출력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현재 본인의 위치 및 인근 지역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Marker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표시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드래그를 통해 위치 이동 가능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인근 칵테일 바 검색 페이지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3D47231-66F8-4A72-994E-4E31A34F2F76}"/>
              </a:ext>
            </a:extLst>
          </p:cNvPr>
          <p:cNvSpPr/>
          <p:nvPr/>
        </p:nvSpPr>
        <p:spPr>
          <a:xfrm>
            <a:off x="1727077" y="2845600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D5459E-0DEB-4F42-B3F9-CC0ECAE4AD36}"/>
              </a:ext>
            </a:extLst>
          </p:cNvPr>
          <p:cNvSpPr/>
          <p:nvPr/>
        </p:nvSpPr>
        <p:spPr>
          <a:xfrm>
            <a:off x="1727078" y="3351947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0CD25B-288A-46FB-9BE0-F801D0A23394}"/>
              </a:ext>
            </a:extLst>
          </p:cNvPr>
          <p:cNvSpPr/>
          <p:nvPr/>
        </p:nvSpPr>
        <p:spPr>
          <a:xfrm>
            <a:off x="1727078" y="3852857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18E983-0317-44D9-AFFE-EE3498273F2F}"/>
              </a:ext>
            </a:extLst>
          </p:cNvPr>
          <p:cNvSpPr/>
          <p:nvPr/>
        </p:nvSpPr>
        <p:spPr>
          <a:xfrm>
            <a:off x="4325498" y="2735348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2005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BFFA4C-61A3-401C-A649-16EC0FBD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68" y="1049270"/>
            <a:ext cx="5668601" cy="51475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상품 카테고리 선택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default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값은 전체 상품 리스트 출력 페이지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카테고리 별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선호도 순으로 정렬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상위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 출력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카테고리 선택 시 해당 용품만 출력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특정 카테고리 상품 출력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더보기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버튼 클릭 시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해당 카테고리 상품만출력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카테고리 선택과 동일 기능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 메뉴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검색어로 상품 필터링 후 출력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상품 세부 내역 조회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사진 클릭 시 상품 세부 내역 페이지로 이동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6-1.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관련 물품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쇼핑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19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D5459E-0DEB-4F42-B3F9-CC0ECAE4AD36}"/>
              </a:ext>
            </a:extLst>
          </p:cNvPr>
          <p:cNvSpPr/>
          <p:nvPr/>
        </p:nvSpPr>
        <p:spPr>
          <a:xfrm>
            <a:off x="3715898" y="1820327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0CD25B-288A-46FB-9BE0-F801D0A23394}"/>
              </a:ext>
            </a:extLst>
          </p:cNvPr>
          <p:cNvSpPr/>
          <p:nvPr/>
        </p:nvSpPr>
        <p:spPr>
          <a:xfrm>
            <a:off x="2321438" y="2376586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18E983-0317-44D9-AFFE-EE3498273F2F}"/>
              </a:ext>
            </a:extLst>
          </p:cNvPr>
          <p:cNvSpPr/>
          <p:nvPr/>
        </p:nvSpPr>
        <p:spPr>
          <a:xfrm>
            <a:off x="5560000" y="2217043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8745DE3-63A5-44DF-B5EB-CE87643E1DFB}"/>
              </a:ext>
            </a:extLst>
          </p:cNvPr>
          <p:cNvSpPr/>
          <p:nvPr/>
        </p:nvSpPr>
        <p:spPr>
          <a:xfrm>
            <a:off x="2010100" y="3078103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7202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2D9383-BB97-4B44-91EA-3AB946154377}"/>
              </a:ext>
            </a:extLst>
          </p:cNvPr>
          <p:cNvSpPr/>
          <p:nvPr/>
        </p:nvSpPr>
        <p:spPr>
          <a:xfrm>
            <a:off x="3886200" y="1047204"/>
            <a:ext cx="3086093" cy="5509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E9CF9A-DBCC-4FE9-A570-0AE5AB09E559}"/>
              </a:ext>
            </a:extLst>
          </p:cNvPr>
          <p:cNvSpPr/>
          <p:nvPr/>
        </p:nvSpPr>
        <p:spPr>
          <a:xfrm>
            <a:off x="427397" y="1047204"/>
            <a:ext cx="3086093" cy="5509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232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0. Index of contents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E8164-CD11-4667-ADD1-80CFE6399396}"/>
              </a:ext>
            </a:extLst>
          </p:cNvPr>
          <p:cNvSpPr txBox="1"/>
          <p:nvPr/>
        </p:nvSpPr>
        <p:spPr>
          <a:xfrm>
            <a:off x="428444" y="1147245"/>
            <a:ext cx="2779928" cy="4909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 화면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1-1.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로그아웃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1-2.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로그인 이후 </a:t>
            </a:r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+ </a:t>
            </a:r>
            <a:r>
              <a:rPr lang="ko-KR" altLang="en-US" sz="1500" dirty="0" err="1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팝업창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검색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2-1.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검색 메인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2-2.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검색 결과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2-3.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세부 정보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제작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유저 칵테일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2-1.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제작 메인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2-2.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제작 게시글 작성 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커뮤니티 게시판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4-1.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게시판 메인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4-2.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게시판 검색 결과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4-3.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세부 조회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4-4.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작성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인근 칵테일 바 검색 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0E552-1B69-4731-A1C5-0E95794C160B}"/>
              </a:ext>
            </a:extLst>
          </p:cNvPr>
          <p:cNvSpPr txBox="1"/>
          <p:nvPr/>
        </p:nvSpPr>
        <p:spPr>
          <a:xfrm>
            <a:off x="3917694" y="1147245"/>
            <a:ext cx="2582502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관련 물품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쇼핑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  <a:p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6-1.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쇼핑 메인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6-2.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카테고리 선택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6-3.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상품 세부 내역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로그인 페이지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7-1.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기본 로그인 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7-2. SNS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계정 로그인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마이 페이지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회원정보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8-1.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회원정보 메인 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8-2.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회원정보 수정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8-3. </a:t>
            </a:r>
            <a:r>
              <a:rPr lang="ko-KR" altLang="en-US" sz="1500" dirty="0" err="1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쪽지함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8-4.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쪽지 작성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8-5. 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내가 쓴 글</a:t>
            </a:r>
            <a:r>
              <a:rPr lang="en-US" altLang="ko-KR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</a:t>
            </a:r>
            <a:r>
              <a:rPr lang="ko-KR" altLang="en-US" sz="15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댓글 </a:t>
            </a:r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5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9.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문의 페이지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유저 정보 확인</a:t>
            </a:r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수정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11. </a:t>
            </a:r>
            <a:r>
              <a:rPr lang="ko-KR" altLang="en-US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관리 화면</a:t>
            </a:r>
            <a:endParaRPr lang="en-US" altLang="ko-KR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6AD0E1-482C-40D7-A605-343995DB5A2F}"/>
              </a:ext>
            </a:extLst>
          </p:cNvPr>
          <p:cNvCxnSpPr>
            <a:cxnSpLocks/>
          </p:cNvCxnSpPr>
          <p:nvPr/>
        </p:nvCxnSpPr>
        <p:spPr>
          <a:xfrm>
            <a:off x="3696378" y="1047204"/>
            <a:ext cx="0" cy="5491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48393A6-6839-47D6-911E-08D09801A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8"/>
          <a:stretch/>
        </p:blipFill>
        <p:spPr>
          <a:xfrm>
            <a:off x="7460299" y="1573491"/>
            <a:ext cx="4257040" cy="42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C82AFC7-8C99-4247-8C4F-8755B559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07" y="1049272"/>
            <a:ext cx="5199032" cy="5180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상품 정렬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드랍다운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목록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가격순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오름차순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내림차순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이름순 정렬 지원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사진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이름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가격 클릭 시 상세페이지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페이지 간 이동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6-2.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관련 물품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쇼핑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카테고리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D5459E-0DEB-4F42-B3F9-CC0ECAE4AD36}"/>
              </a:ext>
            </a:extLst>
          </p:cNvPr>
          <p:cNvSpPr/>
          <p:nvPr/>
        </p:nvSpPr>
        <p:spPr>
          <a:xfrm>
            <a:off x="5780503" y="1370983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0CD25B-288A-46FB-9BE0-F801D0A23394}"/>
              </a:ext>
            </a:extLst>
          </p:cNvPr>
          <p:cNvSpPr/>
          <p:nvPr/>
        </p:nvSpPr>
        <p:spPr>
          <a:xfrm>
            <a:off x="2626238" y="2217043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18E983-0317-44D9-AFFE-EE3498273F2F}"/>
              </a:ext>
            </a:extLst>
          </p:cNvPr>
          <p:cNvSpPr/>
          <p:nvPr/>
        </p:nvSpPr>
        <p:spPr>
          <a:xfrm>
            <a:off x="3639760" y="5981205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33325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BDBCAD-F703-4302-8EDB-D9024D66B50A}"/>
              </a:ext>
            </a:extLst>
          </p:cNvPr>
          <p:cNvGrpSpPr/>
          <p:nvPr/>
        </p:nvGrpSpPr>
        <p:grpSpPr>
          <a:xfrm>
            <a:off x="689721" y="1049272"/>
            <a:ext cx="7920879" cy="5180949"/>
            <a:chOff x="689721" y="1049272"/>
            <a:chExt cx="7920879" cy="51809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D47D41F-1968-4FD3-84D2-1828B2985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721" y="1049272"/>
              <a:ext cx="7834604" cy="518094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2B60A9-B6A4-4C3D-B6B1-B5F09E983A53}"/>
                </a:ext>
              </a:extLst>
            </p:cNvPr>
            <p:cNvSpPr/>
            <p:nvPr/>
          </p:nvSpPr>
          <p:spPr>
            <a:xfrm>
              <a:off x="8336280" y="2133600"/>
              <a:ext cx="274320" cy="541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상품 사진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상품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의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대표이미지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게시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기타이미지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슬라이드형식으로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넘겨보기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스타일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상품 이름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설명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및 가격 게시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판매몰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URL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링크 제시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특정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판매몰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URL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또는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해당 제품 검색 사이트 링크 제공 예정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(ex.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쿠차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등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6-3.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관련 상품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쇼핑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세부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D5459E-0DEB-4F42-B3F9-CC0ECAE4AD36}"/>
              </a:ext>
            </a:extLst>
          </p:cNvPr>
          <p:cNvSpPr/>
          <p:nvPr/>
        </p:nvSpPr>
        <p:spPr>
          <a:xfrm>
            <a:off x="2587723" y="3349228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0CD25B-288A-46FB-9BE0-F801D0A23394}"/>
              </a:ext>
            </a:extLst>
          </p:cNvPr>
          <p:cNvSpPr/>
          <p:nvPr/>
        </p:nvSpPr>
        <p:spPr>
          <a:xfrm>
            <a:off x="4729358" y="3337372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4B1B70-B2A3-493D-9ECF-56A101336DFA}"/>
              </a:ext>
            </a:extLst>
          </p:cNvPr>
          <p:cNvSpPr/>
          <p:nvPr/>
        </p:nvSpPr>
        <p:spPr>
          <a:xfrm>
            <a:off x="6016228" y="4876305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79481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B4D4838-D997-477C-890F-C0F6040BB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27"/>
          <a:stretch/>
        </p:blipFill>
        <p:spPr>
          <a:xfrm>
            <a:off x="1563172" y="1049270"/>
            <a:ext cx="6087702" cy="51809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아이디 입력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email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형식 아이디 입력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비밀번호 입력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대소문자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길이 제한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비밀번호 확인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불일치시 경고문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닉네임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닉네임 입력 및 중복확인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이메일 수신동의 체크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개인사진 업로드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이미지 업로드 창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가입하기 버튼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8. SNS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통한 회원가입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9.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홈페이지 로고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메인화면으로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                           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가입취소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7-1.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로그인 페이지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13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63D5E0-D09D-4739-8B74-381533555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24"/>
          <a:stretch/>
        </p:blipFill>
        <p:spPr>
          <a:xfrm>
            <a:off x="1564988" y="1049270"/>
            <a:ext cx="6084070" cy="51809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카카오 아이디 입력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SNS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를 통한 회원가입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비밀번호 입력 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가입버튼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데이터가 입력된 채로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               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회원가입 페이지로 이동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홈페이지 로고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메인화면으로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                           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가입취소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7-2.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로그인 페이지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(SNS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계정 로그인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68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E29EBB-2705-41BE-B1FF-96EBCCF8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81" y="1049270"/>
            <a:ext cx="6476084" cy="51728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사진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개인정보 수정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탈퇴 버튼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회원정보 수정페이지로 이동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즐겨찾기 칵테일이 정렬 된 페이지로 이동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받은 쪽지 확인 페이지로 이동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게시판에 내가 쓴 글만 정렬된 페이지로 이동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내가 쓴 댓글을 정렬한 페이지로 이동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완료버튼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메인페이지로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8-1.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마이 페이지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회원정보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 페이지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938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D8A824D-107F-46BD-B8D0-0515C001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98" y="1520001"/>
            <a:ext cx="8359250" cy="41133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내정보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수정하기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비밀번호 등과 같은 민감정보 수정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프로필 설정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프로필 사진 변경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닉네임 변경 등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나의 활동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사용자가 쓴 게시글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댓글 등을 확인 할 수 있다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활동포인트 조회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사용자의 게시글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댓글 작성 횟수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다른 사용자들에게 받은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추천수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등으로 활동 포인트를 측정한다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즐겨찾기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사용자가 다시 보고싶은 레시피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등을 즐겨찾기 해 둘 수 있는 기능이다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쪽지 확인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받은 쪽지와 보낸 쪽지 확인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나의 문의 내역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문의 게시판에 사용자 문의한 내역을 확인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수정 할 수 있다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회원탈퇴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탈퇴를 원하는 경우 탈퇴할 수 있는 페이지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544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8-1.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마이 페이지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회원정보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 페이지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en-US" altLang="ko-KR" b="1" dirty="0" err="1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alter.version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05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150727-B618-4E84-9EC4-130FAA88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87" y="1049272"/>
            <a:ext cx="6130471" cy="5180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아이디 입력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ID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수정불가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비밀번호 입력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수정 완료 후 비밀번호 입력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비밀번호 확인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불일치시 경고문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닉네임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닉네임 입력 및 중복확인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이메일 수신동의 체크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해제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개인사진 업로드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이미지 업로드 창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수정완료 버튼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회원탈퇴 버튼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확인창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팝업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9.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회원탈퇴 버튼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id/pw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다시한번 입력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홈페이지 로고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메인화면으로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	   (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가입취소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8-2.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회원정보 수정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23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51D03E-546B-4265-9884-4395DE554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973" y="1049270"/>
            <a:ext cx="6134100" cy="51967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프로필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사진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쪽지 선택 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쪽지 제목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본문 창 팝업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선택쪽지 삭제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새로운 쪽지 쓰기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: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쪽지쓰기 창 팝업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8-3. </a:t>
            </a:r>
            <a:r>
              <a:rPr lang="ko-KR" altLang="en-US" b="1" dirty="0" err="1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쪽지함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546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EBDC41-3C0F-4B25-B4BB-564D0752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5" y="1049270"/>
            <a:ext cx="6094116" cy="5180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1.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받는 사람 닉네임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/ </a:t>
            </a:r>
            <a:r>
              <a:rPr lang="ko-KR" altLang="en-US" sz="1000" b="0" i="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회원이메일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 입력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</a:endParaRPr>
          </a:p>
          <a:p>
            <a:pPr marL="228600" indent="-228600" algn="l" latinLnBrk="1">
              <a:buAutoNum type="arabicPeriod"/>
            </a:pP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2.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쪽지 제목 입력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3.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쪽지 내용 입력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별도 서식편집기능 없음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4.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쪽지 쓰기 버튼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: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쪽지가 발송되고 </a:t>
            </a:r>
            <a:r>
              <a:rPr lang="ko-KR" altLang="en-US" sz="1000" b="0" i="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쪽지함으로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 이동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8-4.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쪽지 작성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7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8C5CCBE-6A71-42EB-87E0-A44C5193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00" y="1049271"/>
            <a:ext cx="6136845" cy="5180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1. 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사진</a:t>
            </a: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2.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내가 쓴 게시글 목록</a:t>
            </a: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3.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게시글 제목 클릭 시 해당 게시글로 이동</a:t>
            </a: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4.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돌아가기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: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마이페이지로 돌아가기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**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댓글 작성 목록에도 동일하게 적용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8-5.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내가 쓴 글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댓글 목록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29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0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28600" indent="-228600" algn="l" latinLnBrk="1">
              <a:buAutoNum type="arabicPeriod"/>
            </a:pP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통합검색창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-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검색어를 입력하여 전체 검색 결과 조회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회원가입 페이지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로그인 페이지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검색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메뉴 이동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제작 메뉴 이동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유저 칵테일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커뮤니케이션 게시판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쇼핑 메뉴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8.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관리자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문의글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작성 메뉴 이동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9.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베스트 칵테일 레시피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세부항목 이동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기간별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선호도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*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가 높은 칵테일 순으로 정렬하여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개의 칵테일을 슬라이드식으로 나열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칸씩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자동슬라이드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마우스 올릴 시 정지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화제의 레시피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 시 세부항목 이동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사용자 레시피 칵테일을 선호도 순으로 정렬하여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개의 칵테일을 슬라이드 식으로 나열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칸씩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자동슬라이드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마우스 올릴 시 정지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ko-KR" altLang="en-US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1-1.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1"/>
            <a:ext cx="8359250" cy="4153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F66F66-D5D6-43D4-9A5E-760E141595A1}"/>
              </a:ext>
            </a:extLst>
          </p:cNvPr>
          <p:cNvSpPr/>
          <p:nvPr/>
        </p:nvSpPr>
        <p:spPr>
          <a:xfrm>
            <a:off x="427398" y="5402316"/>
            <a:ext cx="8359250" cy="82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*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선호도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=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조회수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+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추천수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x100 (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예시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</a:p>
          <a:p>
            <a:endParaRPr lang="ko-KR" altLang="en-US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2E1997-FD0F-4CF9-8CD2-642347815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3"/>
          <a:stretch/>
        </p:blipFill>
        <p:spPr>
          <a:xfrm>
            <a:off x="427398" y="1049271"/>
            <a:ext cx="8359250" cy="41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3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DED28F-B372-494C-B4BF-A1C2BBA8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98" y="1260492"/>
            <a:ext cx="8359250" cy="43370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1. 1:1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문의하기 페이지</a:t>
            </a:r>
          </a:p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사용자 자신만 </a:t>
            </a:r>
            <a:r>
              <a:rPr lang="ko-KR" altLang="en-US" sz="1000" b="0" i="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문의글을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 작성하고 확인할 수 있다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. </a:t>
            </a: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2.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문의 종류 선택</a:t>
            </a:r>
          </a:p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문의의 종류를 선택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3.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문의 제목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4.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문의 내용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2000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자 이내로 문의 내용을 작성할 수 있다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.</a:t>
            </a:r>
          </a:p>
          <a:p>
            <a:pPr algn="l" latinLnBrk="1"/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5.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사진첨부</a:t>
            </a:r>
          </a:p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사진을 첨부 가능 </a:t>
            </a:r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000MB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이내의 이미지만 첨부 가능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6.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문의 등록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7.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입력 취소</a:t>
            </a:r>
          </a:p>
          <a:p>
            <a:pPr algn="l" latinLnBrk="1"/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사용자가 문의하기를 취소하려고 </a:t>
            </a:r>
            <a:r>
              <a:rPr lang="ko-KR" altLang="en-US" sz="1000" b="0" i="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할때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 클릭한다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9.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문의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30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556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1.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유저 아이디 클릭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관리자 계정일 시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</a:rPr>
              <a:t>유저아이디를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클릭하면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 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</a:rPr>
              <a:t>정보창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팝업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2.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유저 아이디 확인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관리자의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</a:rPr>
              <a:t>유저별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메모 조회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작성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수정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4.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해당 유저에게 </a:t>
            </a:r>
            <a:r>
              <a:rPr lang="ko-KR" altLang="en-US" sz="1000" b="0" i="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쪽지보내기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 기능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클릭 시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</a:rPr>
              <a:t>쪽지송부창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</a:rPr>
              <a:t>새탭에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오픈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</a:endParaRPr>
          </a:p>
          <a:p>
            <a:pPr algn="l" latinLnBrk="1"/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5.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회원 탈퇴 처리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  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해당 유저를 </a:t>
            </a:r>
            <a:r>
              <a:rPr lang="ko-KR" altLang="en-US" sz="1000" b="0" i="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탈퇴처리한다</a:t>
            </a:r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10. 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관리자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유저 정보 확인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수정 팝업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31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E79258-E20A-4172-8E89-BE440502C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80" y="1504175"/>
            <a:ext cx="5254942" cy="427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7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1.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관리자 계정의 경우 아이디 검색기능 활성화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</a:rPr>
              <a:t>   아이디 검색기능을 통해 게시글 관리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</a:endParaRPr>
          </a:p>
          <a:p>
            <a:pPr algn="l" latinLnBrk="1"/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2. </a:t>
            </a:r>
            <a:r>
              <a:rPr lang="ko-KR" altLang="en-US" sz="1000" b="0" i="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</a:rPr>
              <a:t>체크박스와 삭제버튼으로 일괄삭제 가능 </a:t>
            </a:r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algn="l" latinLnBrk="1"/>
            <a:endParaRPr lang="en-US" altLang="ko-KR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  <a:p>
            <a:pPr marL="228600" indent="-228600" algn="l" latinLnBrk="1">
              <a:buAutoNum type="arabicPeriod"/>
            </a:pPr>
            <a:endParaRPr lang="ko-KR" altLang="en-US" sz="1000" b="0" i="0" dirty="0">
              <a:solidFill>
                <a:srgbClr val="333333"/>
              </a:solidFill>
              <a:effectLst/>
              <a:latin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11. 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관리자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게시글 관리 화면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32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5BEFC-8B0D-41D4-A76E-90CD701A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13" y="1257991"/>
            <a:ext cx="7170420" cy="46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CCDCCE-9199-4098-AAB6-949294FD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98" y="1049271"/>
            <a:ext cx="8359250" cy="41767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로그인한 사용자의 프로필 사진</a:t>
            </a: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클릭시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마이페이지로 이동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.</a:t>
            </a: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로그아웃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클릭시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로그아웃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메인페이지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r>
              <a:rPr lang="ko-KR" altLang="en-US" sz="1000" dirty="0" err="1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리다이렉트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공지사항 배너 팝업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중요 공지사항이 있을 시 팝업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하루동안 팝업 방지 체크박스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체크 시 바로 창 사라짐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1-2.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메인 화면 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로그인 이후 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+ </a:t>
            </a:r>
            <a:r>
              <a:rPr lang="ko-KR" altLang="en-US" b="1" dirty="0" err="1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팝업창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1"/>
            <a:ext cx="8359250" cy="4153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F66F66-D5D6-43D4-9A5E-760E141595A1}"/>
              </a:ext>
            </a:extLst>
          </p:cNvPr>
          <p:cNvSpPr/>
          <p:nvPr/>
        </p:nvSpPr>
        <p:spPr>
          <a:xfrm>
            <a:off x="427398" y="5402316"/>
            <a:ext cx="8359250" cy="82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endParaRPr lang="ko-KR" altLang="en-US" sz="100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8E0EF3-0B98-42DF-A588-4E1E8B51D5A5}"/>
              </a:ext>
            </a:extLst>
          </p:cNvPr>
          <p:cNvGrpSpPr/>
          <p:nvPr/>
        </p:nvGrpSpPr>
        <p:grpSpPr>
          <a:xfrm>
            <a:off x="1430308" y="2608148"/>
            <a:ext cx="1600200" cy="1508105"/>
            <a:chOff x="1430308" y="2608148"/>
            <a:chExt cx="1600200" cy="15081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1914D4-C4DA-4A02-8D5A-5DBEC171CE24}"/>
                </a:ext>
              </a:extLst>
            </p:cNvPr>
            <p:cNvSpPr txBox="1"/>
            <p:nvPr/>
          </p:nvSpPr>
          <p:spPr>
            <a:xfrm>
              <a:off x="1430308" y="2608148"/>
              <a:ext cx="1600200" cy="15081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공지사항 배너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  <a:p>
              <a:pPr algn="ctr"/>
              <a:r>
                <a:rPr lang="ko-KR" altLang="en-US" sz="1200" dirty="0"/>
                <a:t>내용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/>
            </a:p>
            <a:p>
              <a:endParaRPr lang="en-US" altLang="ko-KR" sz="1200" dirty="0"/>
            </a:p>
            <a:p>
              <a:endParaRPr lang="en-US" altLang="ko-KR" sz="1200" dirty="0"/>
            </a:p>
            <a:p>
              <a:pPr algn="r"/>
              <a:r>
                <a:rPr lang="ko-KR" altLang="en-US" sz="800" dirty="0"/>
                <a:t>하루동안 보지 않기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FEDF6D-C7BA-4351-A4FF-A2CA494758E2}"/>
                </a:ext>
              </a:extLst>
            </p:cNvPr>
            <p:cNvSpPr/>
            <p:nvPr/>
          </p:nvSpPr>
          <p:spPr>
            <a:xfrm>
              <a:off x="1875453" y="3931920"/>
              <a:ext cx="136227" cy="1295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A6DE17FA-2F79-4DBB-B131-53933DD6A410}"/>
              </a:ext>
            </a:extLst>
          </p:cNvPr>
          <p:cNvSpPr/>
          <p:nvPr/>
        </p:nvSpPr>
        <p:spPr>
          <a:xfrm>
            <a:off x="2759213" y="2724742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8E331-6796-416A-A5A7-F4AAF20678AD}"/>
              </a:ext>
            </a:extLst>
          </p:cNvPr>
          <p:cNvSpPr/>
          <p:nvPr/>
        </p:nvSpPr>
        <p:spPr>
          <a:xfrm>
            <a:off x="1619102" y="3852148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17083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2EB379-5EA9-4A45-BEBB-F5A1C0BC2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7"/>
          <a:stretch/>
        </p:blipFill>
        <p:spPr>
          <a:xfrm>
            <a:off x="427398" y="1049272"/>
            <a:ext cx="8359250" cy="41533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키워드를 통한 칵테일 레시피 검색 기능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DB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에 등록된 칵테일 이름에 대한 자동 완성 적용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28600" indent="-228600" algn="l" latinLnBrk="1">
              <a:buAutoNum type="arabicPeriod"/>
            </a:pP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개별 항목 클릭 시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세부 항목 조회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칵테일 이미지 썸네일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제목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간단한 설명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스크롤을 내릴 시 추가항목 자동 로딩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2-1.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검색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1"/>
            <a:ext cx="8359250" cy="4153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F66F66-D5D6-43D4-9A5E-760E141595A1}"/>
              </a:ext>
            </a:extLst>
          </p:cNvPr>
          <p:cNvSpPr/>
          <p:nvPr/>
        </p:nvSpPr>
        <p:spPr>
          <a:xfrm>
            <a:off x="427398" y="5402316"/>
            <a:ext cx="8359250" cy="82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endParaRPr lang="ko-KR" altLang="en-US" sz="100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DE17FA-2F79-4DBB-B131-53933DD6A410}"/>
              </a:ext>
            </a:extLst>
          </p:cNvPr>
          <p:cNvSpPr/>
          <p:nvPr/>
        </p:nvSpPr>
        <p:spPr>
          <a:xfrm>
            <a:off x="2486987" y="2152370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F68E331-6796-416A-A5A7-F4AAF20678AD}"/>
              </a:ext>
            </a:extLst>
          </p:cNvPr>
          <p:cNvSpPr/>
          <p:nvPr/>
        </p:nvSpPr>
        <p:spPr>
          <a:xfrm>
            <a:off x="907126" y="3211247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E64E6E-1D11-4F4B-BA52-7F84CAAD34E9}"/>
              </a:ext>
            </a:extLst>
          </p:cNvPr>
          <p:cNvSpPr/>
          <p:nvPr/>
        </p:nvSpPr>
        <p:spPr>
          <a:xfrm>
            <a:off x="4273901" y="4876657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D6DDE6DF-DAE0-4998-AF91-43577B4A4496}"/>
              </a:ext>
            </a:extLst>
          </p:cNvPr>
          <p:cNvSpPr/>
          <p:nvPr/>
        </p:nvSpPr>
        <p:spPr>
          <a:xfrm>
            <a:off x="4530252" y="4812100"/>
            <a:ext cx="159544" cy="288659"/>
          </a:xfrm>
          <a:prstGeom prst="downArrow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0A708-EE03-485B-81A9-FFE0F2B34ED0}"/>
              </a:ext>
            </a:extLst>
          </p:cNvPr>
          <p:cNvSpPr txBox="1"/>
          <p:nvPr/>
        </p:nvSpPr>
        <p:spPr>
          <a:xfrm>
            <a:off x="2109658" y="4212136"/>
            <a:ext cx="6120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검색어</a:t>
            </a:r>
          </a:p>
        </p:txBody>
      </p:sp>
    </p:spTree>
    <p:extLst>
      <p:ext uri="{BB962C8B-B14F-4D97-AF65-F5344CB8AC3E}">
        <p14:creationId xmlns:p14="http://schemas.microsoft.com/office/powerpoint/2010/main" val="5036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14A789-DFAC-4AE5-A001-7C579C1EB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753"/>
          <a:stretch/>
        </p:blipFill>
        <p:spPr>
          <a:xfrm>
            <a:off x="435615" y="1065314"/>
            <a:ext cx="8326969" cy="52910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검색결과 출력 시 검색한 키워드 표시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키워드 검색결과 출력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검색어 하이라이트 기능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 결과와 유사한 카테고리 출력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태그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카테고리 항목 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 이상 일치 시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2-2.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검색 결과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D57D141-6589-4098-AAB5-86D19C216329}"/>
              </a:ext>
            </a:extLst>
          </p:cNvPr>
          <p:cNvSpPr/>
          <p:nvPr/>
        </p:nvSpPr>
        <p:spPr>
          <a:xfrm>
            <a:off x="1558187" y="2181170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1C84505-22BB-4F65-B220-9C54796878B6}"/>
              </a:ext>
            </a:extLst>
          </p:cNvPr>
          <p:cNvSpPr/>
          <p:nvPr/>
        </p:nvSpPr>
        <p:spPr>
          <a:xfrm>
            <a:off x="4331387" y="2736770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5415427-43BF-4B2D-A9A1-4DDD3E6054F2}"/>
              </a:ext>
            </a:extLst>
          </p:cNvPr>
          <p:cNvSpPr/>
          <p:nvPr/>
        </p:nvSpPr>
        <p:spPr>
          <a:xfrm>
            <a:off x="7810187" y="2736770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415DE-90B4-44A6-935E-2F1CF927CF52}"/>
              </a:ext>
            </a:extLst>
          </p:cNvPr>
          <p:cNvSpPr txBox="1"/>
          <p:nvPr/>
        </p:nvSpPr>
        <p:spPr>
          <a:xfrm>
            <a:off x="654058" y="2130136"/>
            <a:ext cx="75371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검색어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21818-3CF0-4CAB-9EF1-5F73A034089D}"/>
              </a:ext>
            </a:extLst>
          </p:cNvPr>
          <p:cNvSpPr txBox="1"/>
          <p:nvPr/>
        </p:nvSpPr>
        <p:spPr>
          <a:xfrm>
            <a:off x="2085595" y="4204115"/>
            <a:ext cx="6120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검색어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831640-BFBF-4264-8ED0-E62810DC35F3}"/>
              </a:ext>
            </a:extLst>
          </p:cNvPr>
          <p:cNvSpPr txBox="1"/>
          <p:nvPr/>
        </p:nvSpPr>
        <p:spPr>
          <a:xfrm>
            <a:off x="3104017" y="3716126"/>
            <a:ext cx="353058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900" b="1" dirty="0">
                <a:solidFill>
                  <a:srgbClr val="FF0000"/>
                </a:solidFill>
              </a:rPr>
              <a:t>검색어</a:t>
            </a:r>
          </a:p>
        </p:txBody>
      </p:sp>
    </p:spTree>
    <p:extLst>
      <p:ext uri="{BB962C8B-B14F-4D97-AF65-F5344CB8AC3E}">
        <p14:creationId xmlns:p14="http://schemas.microsoft.com/office/powerpoint/2010/main" val="413332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0F2493-C14E-4F35-8CF8-E2C51FDC0BD2}"/>
              </a:ext>
            </a:extLst>
          </p:cNvPr>
          <p:cNvGrpSpPr/>
          <p:nvPr/>
        </p:nvGrpSpPr>
        <p:grpSpPr>
          <a:xfrm>
            <a:off x="501235" y="1136067"/>
            <a:ext cx="4121028" cy="3927205"/>
            <a:chOff x="527996" y="1140692"/>
            <a:chExt cx="4140151" cy="397050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0EC027-9627-4738-83BA-949949589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996" y="1140692"/>
              <a:ext cx="4140151" cy="397050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F29A364-AE8B-41FB-AF20-3388E3D2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0156" y="2080516"/>
              <a:ext cx="863516" cy="269096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FD164B0C-5705-4BA9-AB41-8FE4CA9E8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24" y="1208051"/>
            <a:ext cx="4099176" cy="39705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검색 바 유지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세부 정보 페이지에서 바로 검색 기능 사용 가능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제목 및 평점 표시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관리자 평점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유저평점 별도 표시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개별 즐겨찾기 추가 기능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토글식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버튼으로 쉽게 추가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/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취소 가능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4.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본문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대표 사진 및 재료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제작방법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간단한 설명 기재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5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관련 재료 배치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쇼핑 기능</a:t>
            </a:r>
            <a:b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</a:b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체크 후 장바구니 담기 버튼을 통해 구매 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예정 리스트에 등록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6.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외부 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SNS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공유 및 스크랩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출력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format)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화 기능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SNS : URL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과 간단한 텍스트를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공유하는기능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스크랩 기능의 경우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정보에 해당하는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부분만 새창으로 </a:t>
            </a:r>
            <a:r>
              <a:rPr lang="ko-KR" altLang="en-US" sz="1000" dirty="0" err="1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열어주기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7.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레시피에 대한 댓글 작성 및 평가 기능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00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2-3.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세부 정보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1"/>
            <a:ext cx="8359250" cy="4153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F66F66-D5D6-43D4-9A5E-760E141595A1}"/>
              </a:ext>
            </a:extLst>
          </p:cNvPr>
          <p:cNvSpPr/>
          <p:nvPr/>
        </p:nvSpPr>
        <p:spPr>
          <a:xfrm>
            <a:off x="427398" y="5402316"/>
            <a:ext cx="8359250" cy="82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endParaRPr lang="ko-KR" altLang="en-US" sz="100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D57D141-6589-4098-AAB5-86D19C216329}"/>
              </a:ext>
            </a:extLst>
          </p:cNvPr>
          <p:cNvSpPr/>
          <p:nvPr/>
        </p:nvSpPr>
        <p:spPr>
          <a:xfrm>
            <a:off x="1848998" y="1920973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1C84505-22BB-4F65-B220-9C54796878B6}"/>
              </a:ext>
            </a:extLst>
          </p:cNvPr>
          <p:cNvSpPr/>
          <p:nvPr/>
        </p:nvSpPr>
        <p:spPr>
          <a:xfrm>
            <a:off x="1928769" y="2407907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D9E07-D37F-402D-907A-0DBC5D2F1842}"/>
              </a:ext>
            </a:extLst>
          </p:cNvPr>
          <p:cNvSpPr txBox="1"/>
          <p:nvPr/>
        </p:nvSpPr>
        <p:spPr>
          <a:xfrm>
            <a:off x="3344358" y="2119257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(223)</a:t>
            </a:r>
            <a:endParaRPr lang="ko-KR" altLang="en-US" sz="900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30AA8BB-ED8F-4730-BF5B-710BBF10678D}"/>
              </a:ext>
            </a:extLst>
          </p:cNvPr>
          <p:cNvSpPr/>
          <p:nvPr/>
        </p:nvSpPr>
        <p:spPr>
          <a:xfrm>
            <a:off x="4359411" y="2728749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26E27DC-E72D-488A-86BA-B70CAA828AB4}"/>
              </a:ext>
            </a:extLst>
          </p:cNvPr>
          <p:cNvSpPr/>
          <p:nvPr/>
        </p:nvSpPr>
        <p:spPr>
          <a:xfrm>
            <a:off x="5828846" y="3640952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72F15F9-1F2E-4A1C-8E78-F758DABA97BF}"/>
              </a:ext>
            </a:extLst>
          </p:cNvPr>
          <p:cNvSpPr/>
          <p:nvPr/>
        </p:nvSpPr>
        <p:spPr>
          <a:xfrm>
            <a:off x="6767309" y="4210447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DD2648-D7C8-4CAC-A4A0-16B8A9B14EC4}"/>
              </a:ext>
            </a:extLst>
          </p:cNvPr>
          <p:cNvSpPr/>
          <p:nvPr/>
        </p:nvSpPr>
        <p:spPr>
          <a:xfrm>
            <a:off x="1086998" y="1655385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8C354E-120D-4A0B-9E28-ED5998319EC5}"/>
              </a:ext>
            </a:extLst>
          </p:cNvPr>
          <p:cNvSpPr/>
          <p:nvPr/>
        </p:nvSpPr>
        <p:spPr>
          <a:xfrm>
            <a:off x="3089468" y="4130675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54595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95ABC8-6FD5-4112-BED9-DF73F42F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3" y="1070105"/>
            <a:ext cx="3093888" cy="32800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D73130-6CEA-4809-B776-48A1BAC1E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6" r="9336"/>
          <a:stretch/>
        </p:blipFill>
        <p:spPr>
          <a:xfrm>
            <a:off x="3160031" y="1049271"/>
            <a:ext cx="2707369" cy="29747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441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2-3.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세부 정보 페이지 </a:t>
            </a:r>
            <a:r>
              <a:rPr lang="en-US" altLang="ko-KR" b="1" dirty="0" err="1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alter.version</a:t>
            </a:r>
            <a:endParaRPr lang="ko-KR" altLang="en-US" b="1" dirty="0"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1"/>
            <a:ext cx="8359250" cy="4153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FB5D60-4457-47D8-8476-18DF05969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1" t="1915" r="5555"/>
          <a:stretch/>
        </p:blipFill>
        <p:spPr>
          <a:xfrm>
            <a:off x="5760720" y="1070105"/>
            <a:ext cx="2938373" cy="30776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F66F66-D5D6-43D4-9A5E-760E141595A1}"/>
              </a:ext>
            </a:extLst>
          </p:cNvPr>
          <p:cNvSpPr/>
          <p:nvPr/>
        </p:nvSpPr>
        <p:spPr>
          <a:xfrm>
            <a:off x="427398" y="5402316"/>
            <a:ext cx="8359250" cy="827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endParaRPr lang="ko-KR" altLang="en-US" sz="100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321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7A16F4ED-A4A4-4B63-A979-B994356B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40" y="1069324"/>
            <a:ext cx="8343208" cy="52636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C7E69D-C786-4000-8D70-F18F4781F828}"/>
              </a:ext>
            </a:extLst>
          </p:cNvPr>
          <p:cNvSpPr txBox="1"/>
          <p:nvPr/>
        </p:nvSpPr>
        <p:spPr>
          <a:xfrm rot="10800000" flipH="1" flipV="1">
            <a:off x="8980263" y="1049272"/>
            <a:ext cx="2824618" cy="5183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1.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키워드를 통한 칵테일 레시피 검색 기능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marL="228600" indent="-228600" algn="l" latinLnBrk="1">
              <a:buAutoNum type="arabicPeriod"/>
            </a:pP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2.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개별 항목 클릭 시</a:t>
            </a:r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세부 항목 조회</a:t>
            </a:r>
            <a:endParaRPr lang="en-US" altLang="ko-KR" sz="1000" dirty="0">
              <a:solidFill>
                <a:srgbClr val="333333"/>
              </a:solidFill>
              <a:effectLst/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 칵테일 이미지 썸네일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제목</a:t>
            </a:r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,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간단한 설명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3. </a:t>
            </a:r>
            <a:r>
              <a:rPr lang="ko-KR" altLang="en-US" sz="1000" dirty="0">
                <a:solidFill>
                  <a:srgbClr val="333333"/>
                </a:solidFill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유저 레시피 등록 페이지 이동</a:t>
            </a:r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  <a:p>
            <a:pPr algn="l" latinLnBrk="1"/>
            <a:r>
              <a:rPr lang="en-US" altLang="ko-KR" sz="1000" dirty="0">
                <a:solidFill>
                  <a:srgbClr val="333333"/>
                </a:solidFill>
                <a:effectLst/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    </a:t>
            </a:r>
          </a:p>
          <a:p>
            <a:pPr algn="l" latinLnBrk="1"/>
            <a:endParaRPr lang="en-US" altLang="ko-KR" sz="1000" dirty="0">
              <a:solidFill>
                <a:srgbClr val="333333"/>
              </a:solidFill>
              <a:latin typeface="Noto Sans CJK KR Light" panose="020B0300000000000000" pitchFamily="34" charset="-128"/>
              <a:ea typeface="Noto Sans CJK KR Light" panose="020B0300000000000000" pitchFamily="34" charset="-128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1C43DCB-E162-4649-A3F8-0E71C87040F5}"/>
              </a:ext>
            </a:extLst>
          </p:cNvPr>
          <p:cNvCxnSpPr>
            <a:cxnSpLocks/>
          </p:cNvCxnSpPr>
          <p:nvPr/>
        </p:nvCxnSpPr>
        <p:spPr>
          <a:xfrm>
            <a:off x="387120" y="797023"/>
            <a:ext cx="11417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6FF631-E689-420E-B3E5-5CEEE630E9CE}"/>
              </a:ext>
            </a:extLst>
          </p:cNvPr>
          <p:cNvSpPr txBox="1"/>
          <p:nvPr/>
        </p:nvSpPr>
        <p:spPr>
          <a:xfrm>
            <a:off x="427398" y="301567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3-1.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칵테일 제작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(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유저 칵테일</a:t>
            </a:r>
            <a:r>
              <a:rPr lang="en-US" altLang="ko-KR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) </a:t>
            </a:r>
            <a:r>
              <a:rPr lang="ko-KR" altLang="en-US" b="1" dirty="0">
                <a:latin typeface="Noto Sans CJK KR Light" panose="020B0300000000000000" pitchFamily="34" charset="-128"/>
                <a:ea typeface="Noto Sans CJK KR Light" panose="020B0300000000000000" pitchFamily="34" charset="-128"/>
              </a:rPr>
              <a:t>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A2CDB-F758-4B49-B9A1-69E2843A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394D8-95B9-444E-9009-3BF4BB98D97E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6B9B3C1-499C-4B2F-BF8A-0BC109E40BA0}"/>
              </a:ext>
            </a:extLst>
          </p:cNvPr>
          <p:cNvSpPr/>
          <p:nvPr/>
        </p:nvSpPr>
        <p:spPr>
          <a:xfrm>
            <a:off x="427398" y="1049270"/>
            <a:ext cx="8359250" cy="5180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D57D141-6589-4098-AAB5-86D19C216329}"/>
              </a:ext>
            </a:extLst>
          </p:cNvPr>
          <p:cNvSpPr/>
          <p:nvPr/>
        </p:nvSpPr>
        <p:spPr>
          <a:xfrm>
            <a:off x="3197738" y="3358034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1C84505-22BB-4F65-B220-9C54796878B6}"/>
              </a:ext>
            </a:extLst>
          </p:cNvPr>
          <p:cNvSpPr/>
          <p:nvPr/>
        </p:nvSpPr>
        <p:spPr>
          <a:xfrm>
            <a:off x="6554109" y="5958345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DD2648-D7C8-4CAC-A4A0-16B8A9B14EC4}"/>
              </a:ext>
            </a:extLst>
          </p:cNvPr>
          <p:cNvSpPr/>
          <p:nvPr/>
        </p:nvSpPr>
        <p:spPr>
          <a:xfrm>
            <a:off x="2633858" y="2181165"/>
            <a:ext cx="159543" cy="159543"/>
          </a:xfrm>
          <a:prstGeom prst="ellipse">
            <a:avLst/>
          </a:prstGeom>
          <a:solidFill>
            <a:srgbClr val="FA000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36256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2197</Words>
  <Application>Microsoft Office PowerPoint</Application>
  <PresentationFormat>와이드스크린</PresentationFormat>
  <Paragraphs>528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Noto Sans CJK KR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Allen Kang</dc:creator>
  <cp:lastModifiedBy>Allen Kang</cp:lastModifiedBy>
  <cp:revision>3</cp:revision>
  <dcterms:created xsi:type="dcterms:W3CDTF">2021-09-29T10:50:30Z</dcterms:created>
  <dcterms:modified xsi:type="dcterms:W3CDTF">2021-09-30T04:46:13Z</dcterms:modified>
</cp:coreProperties>
</file>